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10"/>
    <p:restoredTop sz="96197"/>
  </p:normalViewPr>
  <p:slideViewPr>
    <p:cSldViewPr snapToGrid="0" snapToObjects="1">
      <p:cViewPr varScale="1">
        <p:scale>
          <a:sx n="75" d="100"/>
          <a:sy n="75" d="100"/>
        </p:scale>
        <p:origin x="10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35991-ABB4-577C-51DE-B53DA77AC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75EB3C-7B01-62C6-58EC-FCC607F602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DEFE6-BA2F-05DB-7A15-AAA758A5B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3659C-524F-6AA6-18F4-9406904A2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0DFA6-F95D-42C7-32D3-75243B0CA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646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D11F3-1B97-B47E-A1E9-05A9A214D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6F7B5-B5F0-7DE4-7B2B-535D481F94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A1EA0-2922-308F-C8FA-F019CF9CD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C0136-1A7B-4D8A-5E14-69C91D92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59218-674F-3EC1-F062-B80D1CE78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757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84493-C0A4-C421-3C38-76E9D7B871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C5E4B4-610C-6099-CCD4-D1B0B1AAB0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EE667-B882-8047-02A9-BA055A76D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608F4-DF5C-96CA-9FBA-EA9C4C633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0ED0E-2867-C937-3E41-F0D7CC8D0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917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957F4-B28F-BD0F-970F-601D54F82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F3AB6-98A2-B316-81F1-EDD76359B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23A77-D913-B088-22C3-6E682BE48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70408-2CA9-B679-6155-A33125899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FC905-ACAA-1B0E-DADA-798FD585B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05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4F875-D797-B413-7474-27EC9C40E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1D7CE-D53D-9E98-20FF-5FC61EAB5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A6897-FDBB-D4A1-302B-CF518C9E0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F0DDA-F2A0-5BBB-18CD-FF73DDB5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CF866-AF9F-4DAE-BC44-40BAD4ADA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75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79120-F8F4-AA31-CAE5-BEFF3673E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13450-DD75-CABF-6E56-5E7E2F1260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E8DDC9-C537-D182-410F-622B608826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6DF5BA-EEAF-050A-56A4-777388E93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1A108A-0107-244A-7995-3277CB1D1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FD3484-1E21-04D7-7518-B6EB1B004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798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B19F6-16BA-C27C-5681-E57CB5AB7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ECEC1-D62A-07AA-696E-6488EBACC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FD1F9F-DA62-3EDC-EA8B-02B1E1DB8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227B8E-EAFB-9D2B-50B6-1C4819FB79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91FF99-DD40-6ED4-D819-891AD8771E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0ABC1C-3067-BEEA-15EB-3EFDD61AA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5CBF74-ACED-AF5F-560B-03FCFC5CB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578066-145B-8318-2314-7A20644D0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849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EC729-FAE9-6FBE-F370-B7133231B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2767D3-126D-5CE7-EC46-2944B530D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E4B45B-5041-A399-D807-0EBC4BC33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AF2946-4492-4BA5-1FCB-1EC8FB852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57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EAB96B-5B75-0951-ADDD-9AF1CADF1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732C0D-4F51-2F9F-7B6F-D7670C002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26EBD4-4716-6CEE-FE9D-B2A901FA3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41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A48C4-CA7C-E438-53A3-DA76A2246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A9725-EB62-41FF-CA16-02E08BCFB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9957AA-D3AF-DDA7-61A6-DB05A50264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63A1C6-71A3-E9EF-6737-34A715AD9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4270F4-D6E5-0B39-A9D3-56B26D6C9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F3011-690A-E7AB-51C9-A56746A03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045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777CA-3ED7-DD0E-6656-1F4244E70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07E660-CD1C-361F-216C-A16D9C2133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FA3473-FA55-EDC2-68A4-D46C79B2F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8015D-15B0-BEB6-BF3D-294206AAD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59C0BC-6426-CB1F-4E96-53F913BA7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7E999-4218-6840-4A27-2DB539CD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EB592D-E6E4-4CFD-394D-23D3FB3AE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43657-6DC5-5B9A-0AC5-2DA8CA4F2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C067D-C4AB-7B7E-3C9A-E889A3AE53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DEA66-3608-414B-86CB-790F0C2960C0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2C266-3E9F-293B-D574-6CB5877443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95FD7-4A03-2A0A-67DC-D1A0BF1301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D06AF-3EE8-C94E-AA2F-3EC781C57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91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8687E-A105-9903-0EE8-452C56B77F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LendingClub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44A5F-1DA1-682A-235C-D0979F4CCE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EDA Case Study</a:t>
            </a:r>
          </a:p>
        </p:txBody>
      </p:sp>
    </p:spTree>
    <p:extLst>
      <p:ext uri="{BB962C8B-B14F-4D97-AF65-F5344CB8AC3E}">
        <p14:creationId xmlns:p14="http://schemas.microsoft.com/office/powerpoint/2010/main" val="2669468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772C9-F514-1485-7772-F19C19772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Risk Profile based on applicant’s state</a:t>
            </a:r>
          </a:p>
        </p:txBody>
      </p:sp>
      <p:pic>
        <p:nvPicPr>
          <p:cNvPr id="4" name="Content Placeholder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EB0C791-9E80-AF1B-22AC-FC8A85EBD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144" b="-1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8DD28BB-372A-C7D5-A7B9-C50708EF1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endParaRPr lang="en-IN" dirty="0"/>
          </a:p>
          <a:p>
            <a:pPr marL="0" indent="0">
              <a:buNone/>
            </a:pPr>
            <a:r>
              <a:rPr lang="en-IN" dirty="0"/>
              <a:t>Applicants from state of California has higher changes of a loan default than most other states.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136534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C65F49-CC7E-0B9E-FAED-9DCFFDB9CB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CACDC1F-B7B3-D0F2-F9D4-C55FE0F2BE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30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E46A7-FAB6-6529-6A37-D17CC9E18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B7AF4-2DD5-8B87-306C-8F39CC4FE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risk profile to enable lending business</a:t>
            </a:r>
          </a:p>
          <a:p>
            <a:pPr lvl="1"/>
            <a:r>
              <a:rPr lang="en-US" dirty="0"/>
              <a:t>Develop recommendations on ability to repay loan, which will lead to loan approval, which in turn improve business to company.</a:t>
            </a:r>
          </a:p>
          <a:p>
            <a:r>
              <a:rPr lang="en-US" dirty="0"/>
              <a:t>Identify key risks leading to loan default</a:t>
            </a:r>
          </a:p>
          <a:p>
            <a:pPr lvl="1"/>
            <a:r>
              <a:rPr lang="en-US" dirty="0"/>
              <a:t>Identify strong drivers (variables) for loan default.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10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16518-42BB-F399-DFC0-02833CC5A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1A989-0C09-FFEF-3F44-B19A82470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Dataset contains information about past loan applicant’s </a:t>
            </a:r>
          </a:p>
          <a:p>
            <a:r>
              <a:rPr lang="en-US" dirty="0"/>
              <a:t>Columns that do not drive any impact has been removed</a:t>
            </a:r>
          </a:p>
          <a:p>
            <a:r>
              <a:rPr lang="en-US" dirty="0"/>
              <a:t>Columns with more than 90% missing values</a:t>
            </a:r>
          </a:p>
          <a:p>
            <a:pPr lvl="1"/>
            <a:r>
              <a:rPr lang="en-US" dirty="0"/>
              <a:t>There are about 56 columns with more than 90% values missing.</a:t>
            </a:r>
          </a:p>
          <a:p>
            <a:r>
              <a:rPr lang="en-US" dirty="0"/>
              <a:t>Rows that has more than 25% data missing has been removed.</a:t>
            </a:r>
            <a:endParaRPr lang="en-IN" dirty="0"/>
          </a:p>
          <a:p>
            <a:r>
              <a:rPr lang="en-IN" dirty="0"/>
              <a:t>Fields with mixed data type has been converted to usable format (ex. Term field is a string, moved to integer).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074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74FB2-AF0E-F1B0-BDFA-77CD98536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41E65-7D4C-CCB4-B0E5-AC417F0B4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Impute Variables</a:t>
            </a:r>
          </a:p>
          <a:p>
            <a:pPr lvl="1"/>
            <a:r>
              <a:rPr lang="en-IN" dirty="0" err="1"/>
              <a:t>emp_length</a:t>
            </a:r>
            <a:r>
              <a:rPr lang="en-IN" dirty="0"/>
              <a:t> variable need to be imputed.</a:t>
            </a:r>
          </a:p>
          <a:p>
            <a:r>
              <a:rPr lang="en-IN" dirty="0"/>
              <a:t>Target Variables</a:t>
            </a:r>
          </a:p>
          <a:p>
            <a:pPr lvl="1"/>
            <a:r>
              <a:rPr lang="en-IN" dirty="0" err="1"/>
              <a:t>loan_default_status</a:t>
            </a:r>
            <a:r>
              <a:rPr lang="en-IN" dirty="0"/>
              <a:t> variable has been created as </a:t>
            </a:r>
            <a:r>
              <a:rPr lang="en-IN" dirty="0" err="1"/>
              <a:t>boolean</a:t>
            </a:r>
            <a:r>
              <a:rPr lang="en-IN" dirty="0"/>
              <a:t> to aggregate and plot status.</a:t>
            </a:r>
          </a:p>
          <a:p>
            <a:r>
              <a:rPr lang="en-IN" dirty="0"/>
              <a:t>Driver Variables</a:t>
            </a:r>
          </a:p>
          <a:p>
            <a:pPr lvl="1"/>
            <a:r>
              <a:rPr lang="en-IN" dirty="0"/>
              <a:t>grade, purpose, </a:t>
            </a:r>
            <a:r>
              <a:rPr lang="en-IN" dirty="0" err="1"/>
              <a:t>emp_length</a:t>
            </a:r>
            <a:r>
              <a:rPr lang="en-IN" dirty="0"/>
              <a:t>, </a:t>
            </a:r>
            <a:r>
              <a:rPr lang="en-IN" dirty="0" err="1"/>
              <a:t>home_ownership</a:t>
            </a:r>
            <a:r>
              <a:rPr lang="en-IN" dirty="0"/>
              <a:t>, </a:t>
            </a:r>
            <a:r>
              <a:rPr lang="en-IN" dirty="0" err="1"/>
              <a:t>application_type</a:t>
            </a:r>
            <a:r>
              <a:rPr lang="en-IN" dirty="0"/>
              <a:t>, </a:t>
            </a:r>
            <a:r>
              <a:rPr lang="en-IN" dirty="0" err="1"/>
              <a:t>addr_state</a:t>
            </a: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681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029D47-D68C-C45C-081F-C03C1C0B8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4C1F21-4D42-F7AF-4955-122D730FFA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Risk profile recommendations based on loan data set research</a:t>
            </a:r>
          </a:p>
        </p:txBody>
      </p:sp>
    </p:spTree>
    <p:extLst>
      <p:ext uri="{BB962C8B-B14F-4D97-AF65-F5344CB8AC3E}">
        <p14:creationId xmlns:p14="http://schemas.microsoft.com/office/powerpoint/2010/main" val="237222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6D7EE-BC32-4E51-BE71-412AFFE06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Risk Profile based on Home Ownership</a:t>
            </a:r>
          </a:p>
        </p:txBody>
      </p:sp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6FEA69A5-B0E2-BDD9-E3DA-F7C81C5B40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8" r="3" b="2607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66A1CCB-4FC4-7ED4-AFDA-4C651AAB6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endParaRPr lang="en-IN" dirty="0"/>
          </a:p>
          <a:p>
            <a:pPr marL="0" indent="0">
              <a:buNone/>
            </a:pPr>
            <a:r>
              <a:rPr lang="en-IN" dirty="0"/>
              <a:t>An applicant is more likely to default loan re-payment, when type of residence is Rented or Mortgaged when compared to Owned.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60664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2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4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8A71C-6BE5-F2A5-8476-02544F136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Risk Profile based on loan purpose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5C17AF-998C-7620-4E92-28EB546F08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30" r="40390" b="1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61" name="Content Placeholder 7">
            <a:extLst>
              <a:ext uri="{FF2B5EF4-FFF2-40B4-BE49-F238E27FC236}">
                <a16:creationId xmlns:a16="http://schemas.microsoft.com/office/drawing/2014/main" id="{E55CA85E-F44E-89F2-6CC8-23C9BCD18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sz="2200" dirty="0"/>
              <a:t>An applicant is more likely to default loan re-payment, when purpose of loan is for debt consolidation as opposed to any other purpose.</a:t>
            </a:r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660528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68DAAF-A0D8-42B3-B604-0BD1EADA5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Risk Profile based on Employment Length</a:t>
            </a:r>
          </a:p>
        </p:txBody>
      </p:sp>
      <p:pic>
        <p:nvPicPr>
          <p:cNvPr id="4" name="Content Placeholder 3" descr="Graphical user interface&#10;&#10;Description automatically generated">
            <a:extLst>
              <a:ext uri="{FF2B5EF4-FFF2-40B4-BE49-F238E27FC236}">
                <a16:creationId xmlns:a16="http://schemas.microsoft.com/office/drawing/2014/main" id="{85152970-FB7F-4E74-2E87-390DA205A1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59" b="-3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4CB0E99-A99F-AB34-1289-9F3CB2A68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endParaRPr lang="en-IN" dirty="0"/>
          </a:p>
          <a:p>
            <a:pPr marL="0" indent="0">
              <a:buNone/>
            </a:pPr>
            <a:r>
              <a:rPr lang="en-IN" dirty="0"/>
              <a:t>Applicant's that has worked at an employer for longer term, i.e., 10+ years tend to re-pay better.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95936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938EA-1E7F-BC8F-2C35-7846F3EC2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Risk profile based on application grade</a:t>
            </a:r>
          </a:p>
        </p:txBody>
      </p:sp>
      <p:pic>
        <p:nvPicPr>
          <p:cNvPr id="4" name="Content Placeholder 3" descr="Chart&#10;&#10;Description automatically generated with low confidence">
            <a:extLst>
              <a:ext uri="{FF2B5EF4-FFF2-40B4-BE49-F238E27FC236}">
                <a16:creationId xmlns:a16="http://schemas.microsoft.com/office/drawing/2014/main" id="{7AEBEA3A-AA26-18D7-52D3-9D66ED05A7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50" r="3" b="3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6FFD807-2CBE-F047-3159-963E57F10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endParaRPr lang="en-IN" dirty="0"/>
          </a:p>
          <a:p>
            <a:pPr marL="0" indent="0">
              <a:buNone/>
            </a:pPr>
            <a:r>
              <a:rPr lang="en-IN" dirty="0"/>
              <a:t>Applicants belonging to E,F,G grades are more likely to default on loan re-payment.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302244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2876</TotalTime>
  <Words>330</Words>
  <Application>Microsoft Macintosh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LendingClub</vt:lpstr>
      <vt:lpstr>Objectives</vt:lpstr>
      <vt:lpstr>Available Dataset</vt:lpstr>
      <vt:lpstr>Variables</vt:lpstr>
      <vt:lpstr>Conclusions</vt:lpstr>
      <vt:lpstr>Risk Profile based on Home Ownership</vt:lpstr>
      <vt:lpstr>Risk Profile based on loan purpose</vt:lpstr>
      <vt:lpstr>Risk Profile based on Employment Length</vt:lpstr>
      <vt:lpstr>Risk profile based on application grade</vt:lpstr>
      <vt:lpstr>Risk Profile based on applicant’s state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LendingClub</dc:title>
  <dc:creator>Aroosh Purushothaman</dc:creator>
  <cp:lastModifiedBy>Aroosh Purushothaman</cp:lastModifiedBy>
  <cp:revision>4</cp:revision>
  <dcterms:created xsi:type="dcterms:W3CDTF">2022-08-08T13:57:18Z</dcterms:created>
  <dcterms:modified xsi:type="dcterms:W3CDTF">2022-08-10T13:53:38Z</dcterms:modified>
</cp:coreProperties>
</file>

<file path=docProps/thumbnail.jpeg>
</file>